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1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  <a:srgbClr val="001132"/>
    <a:srgbClr val="FFFFFF"/>
    <a:srgbClr val="CCFFFF"/>
    <a:srgbClr val="CCFFCC"/>
    <a:srgbClr val="3333FF"/>
    <a:srgbClr val="CCCCFF"/>
    <a:srgbClr val="D5D7FB"/>
    <a:srgbClr val="D9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8" autoAdjust="0"/>
    <p:restoredTop sz="90995" autoAdjust="0"/>
  </p:normalViewPr>
  <p:slideViewPr>
    <p:cSldViewPr showGuides="1">
      <p:cViewPr varScale="1">
        <p:scale>
          <a:sx n="91" d="100"/>
          <a:sy n="91" d="100"/>
        </p:scale>
        <p:origin x="39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37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5" d="100"/>
        <a:sy n="75" d="100"/>
      </p:scale>
      <p:origin x="0" y="18576"/>
    </p:cViewPr>
  </p:sorterViewPr>
  <p:notesViewPr>
    <p:cSldViewPr showGuides="1">
      <p:cViewPr>
        <p:scale>
          <a:sx n="80" d="100"/>
          <a:sy n="80" d="100"/>
        </p:scale>
        <p:origin x="2292" y="672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18427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3878" tIns="46939" rIns="93878" bIns="4693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A90E980-1BC9-4EC9-8F55-28FFCD5E08FF}" type="datetime1">
              <a:rPr lang="en-US" smtClean="0"/>
              <a:t>12/12/2016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6138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78" tIns="46939" rIns="93878" bIns="4693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2775"/>
            <a:ext cx="5564188" cy="4187825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D49DC0C-B9C0-4B05-8E4A-9A0BDB5ABD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9305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3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79360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2BEA65CF-9FA6-401C-AA40-040125F07FA5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12/12/2016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93606" name="Slide Number Placeholder 3"/>
          <p:cNvSpPr txBox="1">
            <a:spLocks noGrp="1"/>
          </p:cNvSpPr>
          <p:nvPr/>
        </p:nvSpPr>
        <p:spPr bwMode="auto">
          <a:xfrm>
            <a:off x="3885313" y="8685552"/>
            <a:ext cx="2971121" cy="456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57" tIns="46179" rIns="92357" bIns="4617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7D47A262-85BE-4DBC-A477-E2CB2E256A7C}" type="slidenum">
              <a:rPr lang="en-US" altLang="en-US">
                <a:solidFill>
                  <a:prstClr val="black"/>
                </a:solidFill>
                <a:latin typeface="Verdana" panose="020B0604030504040204" pitchFamily="34" charset="0"/>
                <a:ea typeface="ＭＳ Ｐゴシック" panose="020B0600070205080204" pitchFamily="34" charset="-128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 dirty="0">
              <a:solidFill>
                <a:prstClr val="black"/>
              </a:solidFill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86955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5875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/>
              <a:t> </a:t>
            </a:r>
            <a:r>
              <a:rPr lang="en-US" altLang="en-US" dirty="0"/>
              <a:t>State lost court case (Hawe vs. the Director) regarding income worksheet.  Now can</a:t>
            </a:r>
            <a:r>
              <a:rPr lang="en-US" altLang="en-US" baseline="0" dirty="0"/>
              <a:t> exclude</a:t>
            </a:r>
            <a:r>
              <a:rPr lang="en-US" altLang="en-US" dirty="0"/>
              <a:t> taxpayer contributions from pension income</a:t>
            </a:r>
          </a:p>
          <a:p>
            <a:pPr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1021956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6964DA07-0DDA-4D62-B857-95C65C7CB82E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12/12/2016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71718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97E0887-11A4-4A68-A6B9-38DFE5E70D56}" type="slidenum">
              <a:rPr lang="en-US" altLang="en-US" sz="140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10</a:t>
            </a:fld>
            <a:endParaRPr lang="en-US" alt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7150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5875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dirty="0"/>
              <a:t>Not updated each year until PTR document are available online – late Jan / early Feb: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n-US" dirty="0"/>
              <a:t>PTR Income Worksheet Sources document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n-US" dirty="0"/>
              <a:t>NJ</a:t>
            </a:r>
            <a:r>
              <a:rPr lang="en-US" baseline="0" dirty="0"/>
              <a:t> PTR Income Categories Tool</a:t>
            </a:r>
            <a:endParaRPr lang="en-US" dirty="0"/>
          </a:p>
        </p:txBody>
      </p:sp>
      <p:sp>
        <p:nvSpPr>
          <p:cNvPr id="1021956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6964DA07-0DDA-4D62-B857-95C65C7CB82E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12/12/2016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71718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97E0887-11A4-4A68-A6B9-38DFE5E70D56}" type="slidenum">
              <a:rPr lang="en-US" altLang="en-US" sz="140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11</a:t>
            </a:fld>
            <a:endParaRPr lang="en-US" alt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3965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9C22D-DA89-41A8-9F6B-952A0382DD27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9380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5875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1021956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6964DA07-0DDA-4D62-B857-95C65C7CB82E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12/12/2016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71718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97E0887-11A4-4A68-A6B9-38DFE5E70D56}" type="slidenum">
              <a:rPr lang="en-US" altLang="en-US" sz="140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13</a:t>
            </a:fld>
            <a:endParaRPr lang="en-US" alt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712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5875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1021956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6964DA07-0DDA-4D62-B857-95C65C7CB82E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12/12/2016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71718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97E0887-11A4-4A68-A6B9-38DFE5E70D56}" type="slidenum">
              <a:rPr lang="en-US" altLang="en-US" sz="140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14</a:t>
            </a:fld>
            <a:endParaRPr lang="en-US" alt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7898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5875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1021956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6964DA07-0DDA-4D62-B857-95C65C7CB82E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12/12/2016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71718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97E0887-11A4-4A68-A6B9-38DFE5E70D56}" type="slidenum">
              <a:rPr lang="en-US" altLang="en-US" sz="140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15</a:t>
            </a:fld>
            <a:endParaRPr lang="en-US" alt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2405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5875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1021956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6964DA07-0DDA-4D62-B857-95C65C7CB82E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12/12/2016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71718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97E0887-11A4-4A68-A6B9-38DFE5E70D56}" type="slidenum">
              <a:rPr lang="en-US" altLang="en-US" sz="140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16</a:t>
            </a:fld>
            <a:endParaRPr lang="en-US" alt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4053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5875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1021956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6964DA07-0DDA-4D62-B857-95C65C7CB82E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12/12/2016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71718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97E0887-11A4-4A68-A6B9-38DFE5E70D56}" type="slidenum">
              <a:rPr lang="en-US" altLang="en-US" sz="140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17</a:t>
            </a:fld>
            <a:endParaRPr lang="en-US" alt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114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5875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/>
              <a:t> In place of Forms PTR-1A/PTR-2A, applicants may prove that property taxes were due and paid by providing:</a:t>
            </a:r>
          </a:p>
          <a:p>
            <a:pPr marL="274320" lvl="1">
              <a:buFont typeface="Arial" pitchFamily="34" charset="0"/>
              <a:buChar char="•"/>
              <a:defRPr/>
            </a:pPr>
            <a:r>
              <a:rPr lang="en-US" dirty="0"/>
              <a:t> Property tax bills for the appropriate years      AND</a:t>
            </a:r>
          </a:p>
          <a:p>
            <a:pPr marL="274320" lvl="1">
              <a:buFont typeface="Arial" pitchFamily="34" charset="0"/>
              <a:buChar char="•"/>
              <a:defRPr/>
            </a:pPr>
            <a:r>
              <a:rPr lang="en-US" dirty="0"/>
              <a:t> Copies of cancelled checks or receipts for appropriate years  OR  copies of appropriate Form 1098s received from mortgage company</a:t>
            </a:r>
            <a:r>
              <a:rPr lang="en-US" baseline="0" dirty="0"/>
              <a:t> showing amount of property taxes paid out of your escrow account</a:t>
            </a:r>
          </a:p>
          <a:p>
            <a:pPr marL="274320" lvl="1">
              <a:buFont typeface="Arial" pitchFamily="34" charset="0"/>
              <a:buChar char="•"/>
              <a:defRPr/>
            </a:pPr>
            <a:endParaRPr lang="en-US" baseline="0" dirty="0"/>
          </a:p>
          <a:p>
            <a:pPr marL="0" lvl="1">
              <a:buFont typeface="Arial" pitchFamily="34" charset="0"/>
              <a:buChar char="•"/>
              <a:defRPr/>
            </a:pPr>
            <a:r>
              <a:rPr lang="en-US" baseline="0" dirty="0"/>
              <a:t> Residents of co-ops and continuing care retirement facilities must obtain a statement from their management showing their share of property taxes paid for the unit they occupy</a:t>
            </a:r>
            <a:endParaRPr lang="en-US" dirty="0"/>
          </a:p>
        </p:txBody>
      </p:sp>
      <p:sp>
        <p:nvSpPr>
          <p:cNvPr id="1021956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6964DA07-0DDA-4D62-B857-95C65C7CB82E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12/12/2016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71718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97E0887-11A4-4A68-A6B9-38DFE5E70D56}" type="slidenum">
              <a:rPr lang="en-US" altLang="en-US" sz="140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18</a:t>
            </a:fld>
            <a:endParaRPr lang="en-US" alt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5223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5875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1021956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6964DA07-0DDA-4D62-B857-95C65C7CB82E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12/12/2016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71718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97E0887-11A4-4A68-A6B9-38DFE5E70D56}" type="slidenum">
              <a:rPr lang="en-US" altLang="en-US" sz="140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19</a:t>
            </a:fld>
            <a:endParaRPr lang="en-US" alt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357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76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0235" indent="-170235"/>
            <a:endParaRPr lang="en-US" altLang="en-US" dirty="0"/>
          </a:p>
        </p:txBody>
      </p:sp>
      <p:sp>
        <p:nvSpPr>
          <p:cNvPr id="367620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F73B0C0-D3BD-4579-9BD6-27185F7EEB58}" type="slidenum">
              <a:rPr lang="en-US" altLang="en-US" sz="140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56068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55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021956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6964DA07-0DDA-4D62-B857-95C65C7CB82E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12/12/2016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65574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346091A-60C8-4C78-B3B8-E0AD6E10E1D7}" type="slidenum">
              <a:rPr lang="en-US" altLang="en-US" sz="140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20</a:t>
            </a:fld>
            <a:endParaRPr lang="en-US" altLang="en-US" sz="14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778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76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0235" indent="-170235"/>
            <a:endParaRPr lang="en-US" altLang="en-US" dirty="0"/>
          </a:p>
        </p:txBody>
      </p:sp>
      <p:sp>
        <p:nvSpPr>
          <p:cNvPr id="367620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F73B0C0-D3BD-4579-9BD6-27185F7EEB58}" type="slidenum">
              <a:rPr lang="en-US" altLang="en-US" sz="140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2822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37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0235" indent="-170235">
              <a:buFontTx/>
              <a:buChar char="•"/>
            </a:pPr>
            <a:r>
              <a:rPr lang="en-US" altLang="en-US" dirty="0"/>
              <a:t> In some specific towns, tax office wants most of</a:t>
            </a:r>
            <a:r>
              <a:rPr lang="en-US" altLang="en-US" baseline="0" dirty="0"/>
              <a:t> </a:t>
            </a:r>
            <a:r>
              <a:rPr lang="en-US" altLang="en-US" dirty="0"/>
              <a:t>application completed before taxpayer comes in to get property taxes certified.  Consult with your</a:t>
            </a:r>
            <a:r>
              <a:rPr lang="en-US" altLang="en-US" baseline="0" dirty="0"/>
              <a:t> Site Coordinator to see if this applies to your area</a:t>
            </a:r>
            <a:endParaRPr lang="en-US" altLang="en-US" dirty="0"/>
          </a:p>
        </p:txBody>
      </p:sp>
      <p:sp>
        <p:nvSpPr>
          <p:cNvPr id="1024004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F190C2C-3CA9-4E40-AADA-70149E61FB3D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12/12/2016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73766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ECE9E13-69FC-46E8-AA3A-4125521BB416}" type="slidenum">
              <a:rPr lang="en-US" altLang="en-US" sz="140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4</a:t>
            </a:fld>
            <a:endParaRPr lang="en-US" alt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6754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37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0235" indent="-170235">
              <a:buFontTx/>
              <a:buChar char="•"/>
            </a:pPr>
            <a:r>
              <a:rPr lang="en-US" altLang="en-US" dirty="0"/>
              <a:t>You</a:t>
            </a:r>
            <a:r>
              <a:rPr lang="en-US" altLang="en-US" baseline="0" dirty="0"/>
              <a:t> can obtain municipality code from chart in PTR application booklet or from look-up tool on TaxPre4Free.org Preparer page</a:t>
            </a:r>
            <a:endParaRPr lang="en-US" altLang="en-US" dirty="0"/>
          </a:p>
          <a:p>
            <a:pPr marL="170235" indent="-170235">
              <a:buFontTx/>
              <a:buNone/>
            </a:pPr>
            <a:endParaRPr lang="en-US" altLang="en-US" dirty="0"/>
          </a:p>
        </p:txBody>
      </p:sp>
      <p:sp>
        <p:nvSpPr>
          <p:cNvPr id="1024004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F190C2C-3CA9-4E40-AADA-70149E61FB3D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12/12/2016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73766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ECE9E13-69FC-46E8-AA3A-4125521BB416}" type="slidenum">
              <a:rPr lang="en-US" altLang="en-US" sz="140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5</a:t>
            </a:fld>
            <a:endParaRPr lang="en-US" alt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1074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37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0235" indent="-170235">
              <a:buFont typeface="Arial" pitchFamily="34" charset="0"/>
              <a:buChar char="•"/>
            </a:pPr>
            <a:r>
              <a:rPr lang="en-US" altLang="en-US" dirty="0"/>
              <a:t>Applicants</a:t>
            </a:r>
            <a:r>
              <a:rPr lang="en-US" altLang="en-US" baseline="0" dirty="0"/>
              <a:t> should not send in originals of these documents</a:t>
            </a:r>
            <a:endParaRPr lang="en-US" altLang="en-US" dirty="0"/>
          </a:p>
          <a:p>
            <a:pPr marL="170235" indent="-170235">
              <a:buFontTx/>
              <a:buNone/>
            </a:pPr>
            <a:endParaRPr lang="en-US" altLang="en-US" dirty="0"/>
          </a:p>
        </p:txBody>
      </p:sp>
      <p:sp>
        <p:nvSpPr>
          <p:cNvPr id="1024004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F190C2C-3CA9-4E40-AADA-70149E61FB3D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12/12/2016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73766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ECE9E13-69FC-46E8-AA3A-4125521BB416}" type="slidenum">
              <a:rPr lang="en-US" altLang="en-US" sz="140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6</a:t>
            </a:fld>
            <a:endParaRPr lang="en-US" alt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5311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9C22D-DA89-41A8-9F6B-952A0382DD2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3836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9C22D-DA89-41A8-9F6B-952A0382DD2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256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5875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0410" indent="-170410"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1021956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6964DA07-0DDA-4D62-B857-95C65C7CB82E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371718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97E0887-11A4-4A68-A6B9-38DFE5E70D56}" type="slidenum">
              <a:rPr lang="en-US" altLang="en-US" sz="1400"/>
              <a:pPr>
                <a:spcBef>
                  <a:spcPct val="0"/>
                </a:spcBef>
              </a:pPr>
              <a:t>9</a:t>
            </a:fld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101478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6778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>
                <a:normAutofit fontScale="70000" lnSpcReduction="20000"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198437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00800"/>
            <a:ext cx="1901825" cy="3016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27517F-B0C9-4C90-880D-F755826661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57034987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FCEAF-D0D5-4D38-A667-05E01D81FA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9126982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0375F-B8A6-4F0B-AF0F-67C01E428B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20685668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6E920-DF7C-4C6D-8A19-8D6C407D84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224118090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D6082-F22A-4734-8099-26DC72D35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7923181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28B97-D0F9-43B3-BCA0-A49776DBC8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91477953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E5FE8-0449-4FAB-9024-CDB22BDA78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18080750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633AC-A754-4F92-AB1E-2CFB9C6A74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77046205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66F7D-5E7B-4F84-9233-B1E5EC7A20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91692472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DBD8DE5-9380-4B70-8F1A-AEF6BC3E357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95" r:id="rId1"/>
    <p:sldLayoutId id="2147485982" r:id="rId2"/>
    <p:sldLayoutId id="2147485983" r:id="rId3"/>
    <p:sldLayoutId id="2147485984" r:id="rId4"/>
    <p:sldLayoutId id="2147485985" r:id="rId5"/>
    <p:sldLayoutId id="2147485986" r:id="rId6"/>
    <p:sldLayoutId id="2147485987" r:id="rId7"/>
    <p:sldLayoutId id="2147485988" r:id="rId8"/>
    <p:sldLayoutId id="2147485989" r:id="rId9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2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295400"/>
            <a:ext cx="7772400" cy="2305050"/>
          </a:xfrm>
        </p:spPr>
        <p:txBody>
          <a:bodyPr>
            <a:normAutofit/>
          </a:bodyPr>
          <a:lstStyle/>
          <a:p>
            <a:br>
              <a:rPr lang="en-US" altLang="en-US" dirty="0"/>
            </a:br>
            <a:r>
              <a:rPr lang="en-US" altLang="en-US" dirty="0"/>
              <a:t>Completing Property Tax Reimbursement (PTR) Application</a:t>
            </a:r>
          </a:p>
        </p:txBody>
      </p:sp>
      <p:sp>
        <p:nvSpPr>
          <p:cNvPr id="7925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solidFill>
                  <a:srgbClr val="330033"/>
                </a:solidFill>
              </a:rPr>
              <a:t>NJ PTR Application Instructions</a:t>
            </a:r>
          </a:p>
          <a:p>
            <a:endParaRPr lang="en-US" altLang="en-US" dirty="0">
              <a:solidFill>
                <a:srgbClr val="330033"/>
              </a:solidFill>
            </a:endParaRPr>
          </a:p>
          <a:p>
            <a:r>
              <a:rPr lang="en-US" altLang="en-US" dirty="0">
                <a:solidFill>
                  <a:srgbClr val="330033"/>
                </a:solidFill>
              </a:rPr>
              <a:t>aka Senior Freeze</a:t>
            </a:r>
            <a:endParaRPr lang="en-US" altLang="en-US" dirty="0">
              <a:solidFill>
                <a:srgbClr val="7030A0"/>
              </a:solidFill>
            </a:endParaRPr>
          </a:p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90673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73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Income Reporting – What to Include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50543" y="1559257"/>
            <a:ext cx="8077200" cy="4724400"/>
          </a:xfrm>
        </p:spPr>
        <p:txBody>
          <a:bodyPr>
            <a:normAutofit fontScale="77500" lnSpcReduction="20000"/>
          </a:bodyPr>
          <a:lstStyle/>
          <a:p>
            <a:pPr lvl="1"/>
            <a:r>
              <a:rPr lang="en-US" dirty="0"/>
              <a:t> Net Rental Income</a:t>
            </a:r>
          </a:p>
          <a:p>
            <a:pPr lvl="1"/>
            <a:r>
              <a:rPr lang="en-US" dirty="0"/>
              <a:t> Net Profits from Business </a:t>
            </a:r>
          </a:p>
          <a:p>
            <a:pPr lvl="1"/>
            <a:r>
              <a:rPr lang="en-US" dirty="0"/>
              <a:t> Net Distributive Share of Partnership Income &amp; Pro Rata Share of S Corporation Income (</a:t>
            </a:r>
            <a:r>
              <a:rPr lang="en-US" dirty="0">
                <a:solidFill>
                  <a:srgbClr val="FF0000"/>
                </a:solidFill>
              </a:rPr>
              <a:t>out of scope</a:t>
            </a:r>
            <a:r>
              <a:rPr lang="en-US" dirty="0"/>
              <a:t> for us)</a:t>
            </a:r>
          </a:p>
          <a:p>
            <a:pPr lvl="1"/>
            <a:r>
              <a:rPr lang="en-US" dirty="0"/>
              <a:t> Support Payments received</a:t>
            </a:r>
          </a:p>
          <a:p>
            <a:pPr lvl="2"/>
            <a:r>
              <a:rPr lang="en-US" dirty="0"/>
              <a:t>Does NOT include child support</a:t>
            </a:r>
          </a:p>
          <a:p>
            <a:pPr lvl="1"/>
            <a:r>
              <a:rPr lang="en-US" dirty="0"/>
              <a:t> Inheritances</a:t>
            </a:r>
          </a:p>
          <a:p>
            <a:pPr lvl="1"/>
            <a:r>
              <a:rPr lang="en-US" dirty="0"/>
              <a:t> Royalties</a:t>
            </a:r>
          </a:p>
          <a:p>
            <a:pPr lvl="1"/>
            <a:r>
              <a:rPr lang="en-US" dirty="0"/>
              <a:t> Fair Market Value of Prizes and Awards</a:t>
            </a:r>
          </a:p>
          <a:p>
            <a:pPr lvl="1"/>
            <a:r>
              <a:rPr lang="en-US" dirty="0"/>
              <a:t> Net Gambling and Lottery Winnings (including NJ Lottery)</a:t>
            </a:r>
          </a:p>
          <a:p>
            <a:pPr lvl="1"/>
            <a:r>
              <a:rPr lang="en-US" dirty="0"/>
              <a:t> Bequests and Death Benefits</a:t>
            </a:r>
          </a:p>
          <a:p>
            <a:pPr lvl="1"/>
            <a:r>
              <a:rPr lang="en-US" dirty="0"/>
              <a:t> Gross Pension and Retirement Benefits (minus taxpayer contributions)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8" name="Picture 2" descr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 descr="NJ (cont'd)"/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(cont’d)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037082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73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Income Reporting – Where to Obtain Data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8006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 PTR income data is obtained from Federal tax return, NJ tax return, and directly from applicant</a:t>
            </a:r>
          </a:p>
          <a:p>
            <a:r>
              <a:rPr lang="en-US" dirty="0"/>
              <a:t> Can use TaxPre4Free.org link to “NJ PTR Income Categories Tool” to calculate PTR income </a:t>
            </a:r>
          </a:p>
          <a:p>
            <a:pPr lvl="1"/>
            <a:r>
              <a:rPr lang="en-US" dirty="0"/>
              <a:t> Help for each income line specifies where to obtain data</a:t>
            </a:r>
          </a:p>
          <a:p>
            <a:pPr lvl="1"/>
            <a:r>
              <a:rPr lang="en-US" dirty="0"/>
              <a:t> Once data is entered into tool, it will calculate whether applicant meets income eligibility limits</a:t>
            </a:r>
          </a:p>
          <a:p>
            <a:pPr lvl="1"/>
            <a:r>
              <a:rPr lang="en-US" dirty="0"/>
              <a:t> If eligible, copy Income Worksheet data exactly onto income page(s) of application</a:t>
            </a:r>
          </a:p>
          <a:p>
            <a:r>
              <a:rPr lang="en-US" dirty="0"/>
              <a:t> Same data can be found in “PTR Income Worksheet Sources” document on TaxPrep4Free.org if manual preparation directly on application is preferred</a:t>
            </a:r>
          </a:p>
          <a:p>
            <a:endParaRPr lang="en-US" dirty="0"/>
          </a:p>
          <a:p>
            <a:pPr lvl="1"/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8" name="Picture 2" descr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 descr="NJ (cont'd)"/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(cont’d)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980757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Income Reporting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600200"/>
            <a:ext cx="7086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0650508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73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Principal Residence Information – Last Page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800600"/>
          </a:xfrm>
        </p:spPr>
        <p:txBody>
          <a:bodyPr>
            <a:normAutofit/>
          </a:bodyPr>
          <a:lstStyle/>
          <a:p>
            <a:r>
              <a:rPr lang="en-US" dirty="0"/>
              <a:t> Fill in information regarding:</a:t>
            </a:r>
          </a:p>
          <a:p>
            <a:pPr lvl="1"/>
            <a:r>
              <a:rPr lang="en-US" dirty="0"/>
              <a:t> Homeowner/Mobile home ownership</a:t>
            </a:r>
          </a:p>
          <a:p>
            <a:pPr lvl="1"/>
            <a:r>
              <a:rPr lang="en-US" dirty="0"/>
              <a:t> Block and lot # of principal residence (on property tax bill or green tax postcard)</a:t>
            </a:r>
          </a:p>
          <a:p>
            <a:pPr lvl="1"/>
            <a:r>
              <a:rPr lang="en-US" dirty="0"/>
              <a:t> Shared ownership of principal residence with someone other than spouse</a:t>
            </a:r>
          </a:p>
          <a:p>
            <a:pPr lvl="2"/>
            <a:r>
              <a:rPr lang="en-US" dirty="0"/>
              <a:t> Reimbursement amount will be pro-rated based on ownership percentage</a:t>
            </a:r>
          </a:p>
          <a:p>
            <a:pPr lvl="1"/>
            <a:r>
              <a:rPr lang="en-US" dirty="0"/>
              <a:t> Principal residence consisting of more than one unit</a:t>
            </a:r>
          </a:p>
          <a:p>
            <a:pPr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8" name="Picture 2" descr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 descr="NJ (cont'd)"/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(cont’d)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255025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73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Principal Residence Information – Last Page</a:t>
            </a:r>
          </a:p>
        </p:txBody>
      </p:sp>
      <p:pic>
        <p:nvPicPr>
          <p:cNvPr id="8" name="Picture 2" descr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 descr="NJ (cont'd)"/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(cont’d)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1524000"/>
            <a:ext cx="7696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01031758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73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Property Taxes Information – Last Page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 Calculate PTR reimbursement amount:</a:t>
            </a:r>
          </a:p>
          <a:p>
            <a:pPr lvl="1"/>
            <a:r>
              <a:rPr lang="en-US" dirty="0"/>
              <a:t> Enter prior year (current year – 1) property taxes due and paid on principal residence</a:t>
            </a:r>
          </a:p>
          <a:p>
            <a:pPr lvl="2"/>
            <a:r>
              <a:rPr lang="en-US" dirty="0"/>
              <a:t> Obtained from tax collector form, amount in square box.  If applicant has not gone to tax collector, do not enter.  Tell applicant to enter after tax collector has certified amount </a:t>
            </a:r>
          </a:p>
          <a:p>
            <a:pPr lvl="1"/>
            <a:r>
              <a:rPr lang="en-US" dirty="0"/>
              <a:t> Enter base year property taxes due and paid on principal  residence (earliest year in program)</a:t>
            </a:r>
          </a:p>
          <a:p>
            <a:pPr lvl="2"/>
            <a:r>
              <a:rPr lang="en-US" dirty="0"/>
              <a:t> For PTR-1 filers, this is current year – 2 amount reported on this application (from tax collector form, square box)</a:t>
            </a:r>
          </a:p>
          <a:p>
            <a:pPr lvl="2"/>
            <a:r>
              <a:rPr lang="en-US" dirty="0"/>
              <a:t> For PTR-2 filers, base year taxes are pre-printed</a:t>
            </a:r>
          </a:p>
          <a:p>
            <a:pPr lvl="1"/>
            <a:r>
              <a:rPr lang="en-US" dirty="0"/>
              <a:t> Difference between two amounts equals PTR reimbursement amount</a:t>
            </a:r>
          </a:p>
          <a:p>
            <a:pPr lvl="2"/>
            <a:r>
              <a:rPr lang="en-US" dirty="0"/>
              <a:t> If difference is zero or less (i.e. – property taxes have decreased to less than base year), applicant is not eligible for PTR.  Do not file application this year – wait a year and file a PTR-1 to get the better base year amount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8" name="Picture 2" descr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 descr="NJ (cont'd)"/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(cont’d)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878265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73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Property Taxes Information – Last Page</a:t>
            </a:r>
          </a:p>
        </p:txBody>
      </p:sp>
      <p:pic>
        <p:nvPicPr>
          <p:cNvPr id="8" name="Picture 2" descr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 descr="NJ (cont'd)"/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(cont’d)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 t="1818"/>
          <a:stretch>
            <a:fillRect/>
          </a:stretch>
        </p:blipFill>
        <p:spPr bwMode="auto">
          <a:xfrm>
            <a:off x="609600" y="1600200"/>
            <a:ext cx="7772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66209859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73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PTR Application for Deceased Resident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800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1132"/>
                </a:solidFill>
              </a:rPr>
              <a:t> If a person met all eligibility requirements for PTR, but died before filing application, application can be filed by surviving spouse or personal representative</a:t>
            </a:r>
          </a:p>
          <a:p>
            <a:r>
              <a:rPr lang="en-US" dirty="0">
                <a:solidFill>
                  <a:srgbClr val="001132"/>
                </a:solidFill>
              </a:rPr>
              <a:t> See specific instructions in application booklet for how to complete name and address fields, marital status question, and signature lines in this situation</a:t>
            </a:r>
          </a:p>
          <a:p>
            <a:endParaRPr lang="en-US" dirty="0">
              <a:solidFill>
                <a:srgbClr val="002060"/>
              </a:solidFill>
            </a:endParaRPr>
          </a:p>
          <a:p>
            <a:endParaRPr lang="en-US" dirty="0"/>
          </a:p>
          <a:p>
            <a:pPr lvl="1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8" name="Picture 2" descr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 descr="NJ (cont'd)"/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(cont’d)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027534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73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Completing the PTR Application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 All PTR applications must be quality reviewed</a:t>
            </a:r>
          </a:p>
          <a:p>
            <a:r>
              <a:rPr lang="en-US" dirty="0">
                <a:solidFill>
                  <a:srgbClr val="001132"/>
                </a:solidFill>
              </a:rPr>
              <a:t> Applicant and spouse must sign and date application in ink</a:t>
            </a:r>
          </a:p>
          <a:p>
            <a:r>
              <a:rPr lang="en-US" dirty="0">
                <a:solidFill>
                  <a:srgbClr val="001132"/>
                </a:solidFill>
              </a:rPr>
              <a:t> Make copy of completed documents or remind applicants to do so for their records</a:t>
            </a:r>
          </a:p>
          <a:p>
            <a:r>
              <a:rPr lang="en-US" dirty="0">
                <a:solidFill>
                  <a:srgbClr val="001132"/>
                </a:solidFill>
              </a:rPr>
              <a:t> Application and required documentation should be mailed by applicant in envelope that comes with application booklet</a:t>
            </a:r>
          </a:p>
          <a:p>
            <a:pPr lvl="1"/>
            <a:r>
              <a:rPr lang="en-US" dirty="0">
                <a:solidFill>
                  <a:srgbClr val="001132"/>
                </a:solidFill>
              </a:rPr>
              <a:t> All filers must send proof of property taxes due and paid (Forms PTR-1A or 2A, PTR-1B or 2B)</a:t>
            </a:r>
          </a:p>
          <a:p>
            <a:pPr lvl="1"/>
            <a:r>
              <a:rPr lang="en-US" dirty="0">
                <a:solidFill>
                  <a:srgbClr val="001132"/>
                </a:solidFill>
              </a:rPr>
              <a:t> PTR-1 filers must send proof of age or disability</a:t>
            </a:r>
          </a:p>
          <a:p>
            <a:endParaRPr lang="en-US" dirty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  <a:p>
            <a:endParaRPr lang="en-US" dirty="0"/>
          </a:p>
          <a:p>
            <a:pPr lvl="1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8" name="Picture 2" descr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 descr="NJ (cont'd)"/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(cont’d)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511102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73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Completing the PTR Application</a:t>
            </a:r>
          </a:p>
        </p:txBody>
      </p:sp>
      <p:pic>
        <p:nvPicPr>
          <p:cNvPr id="8" name="Picture 2" descr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 descr="NJ (cont'd)"/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(cont’d)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1600200"/>
            <a:ext cx="71628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1321774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PTR Application Forms Associated with</a:t>
            </a:r>
            <a:br>
              <a:rPr lang="en-US" altLang="en-US" dirty="0"/>
            </a:br>
            <a:r>
              <a:rPr lang="en-US" altLang="en-US" dirty="0"/>
              <a:t>PTR-1  – First Year</a:t>
            </a:r>
          </a:p>
        </p:txBody>
      </p:sp>
      <p:sp>
        <p:nvSpPr>
          <p:cNvPr id="366596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altLang="en-US" dirty="0"/>
              <a:t>The first time an eligible Taxpayer applies for PTR,  required forms collect information for prior 2 years </a:t>
            </a:r>
          </a:p>
          <a:p>
            <a:pPr lvl="1"/>
            <a:r>
              <a:rPr lang="en-US" altLang="en-US" dirty="0"/>
              <a:t>Form  PTR-1 – Application form</a:t>
            </a:r>
          </a:p>
          <a:p>
            <a:pPr lvl="1"/>
            <a:r>
              <a:rPr lang="en-US" altLang="en-US" dirty="0"/>
              <a:t>Form PTR-1A – Completed by tax office to verify property taxes paid for prior two years (must include tax collector stamp)  - must be submitted with application if homeowner</a:t>
            </a:r>
          </a:p>
          <a:p>
            <a:pPr lvl="2"/>
            <a:r>
              <a:rPr lang="en-US" altLang="en-US" dirty="0"/>
              <a:t>Part I completed by applicant</a:t>
            </a:r>
          </a:p>
          <a:p>
            <a:pPr lvl="2"/>
            <a:r>
              <a:rPr lang="en-US" altLang="en-US" dirty="0"/>
              <a:t>Part II completed by tax collector</a:t>
            </a:r>
          </a:p>
          <a:p>
            <a:pPr lvl="1"/>
            <a:r>
              <a:rPr lang="en-US" altLang="en-US" dirty="0"/>
              <a:t>Form  PTR 1B  -  Used to verify mobile home park site fees paid for prior two years – must be submitted with application if mobile home owner</a:t>
            </a:r>
          </a:p>
          <a:p>
            <a:pPr lvl="2"/>
            <a:r>
              <a:rPr lang="en-US" altLang="en-US" dirty="0"/>
              <a:t>Parts I and III completed by applicant</a:t>
            </a:r>
          </a:p>
          <a:p>
            <a:pPr lvl="2"/>
            <a:r>
              <a:rPr lang="en-US" altLang="en-US" dirty="0"/>
              <a:t>Part II completed by mobile home park owner or manager</a:t>
            </a:r>
          </a:p>
          <a:p>
            <a:pPr marL="342900" lvl="1" indent="-342900">
              <a:buClr>
                <a:schemeClr val="folHlink"/>
              </a:buClr>
              <a:buSzPct val="90000"/>
            </a:pPr>
            <a:endParaRPr lang="en-US" altLang="en-US" dirty="0"/>
          </a:p>
          <a:p>
            <a:pPr lvl="1"/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</p:txBody>
      </p:sp>
      <p:sp>
        <p:nvSpPr>
          <p:cNvPr id="366597" name="Slide Number Placeholder 5"/>
          <p:cNvSpPr txBox="1">
            <a:spLocks noGrp="1"/>
          </p:cNvSpPr>
          <p:nvPr/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8EF95CEF-0744-43F2-A6FC-6EE55697D145}" type="slidenum">
              <a:rPr lang="en-US" altLang="en-US" sz="10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000" dirty="0">
              <a:solidFill>
                <a:srgbClr val="000000"/>
              </a:solidFill>
            </a:endParaRPr>
          </a:p>
        </p:txBody>
      </p:sp>
      <p:pic>
        <p:nvPicPr>
          <p:cNvPr id="7" name="Picture 2" descr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096392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Property Tax Reimbursement (PTR) –  Eligibility</a:t>
            </a:r>
            <a:endParaRPr lang="en-US" altLang="en-US" dirty="0"/>
          </a:p>
        </p:txBody>
      </p:sp>
      <p:sp>
        <p:nvSpPr>
          <p:cNvPr id="36454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dirty="0"/>
              <a:t> Income limits are set at an estimated level for application. Limits are frequently lowered once NJ budget is finalized by July 1</a:t>
            </a:r>
          </a:p>
          <a:p>
            <a:r>
              <a:rPr lang="en-US" altLang="en-US" dirty="0"/>
              <a:t> Income limits are same for single and married (since 2007) </a:t>
            </a:r>
          </a:p>
          <a:p>
            <a:r>
              <a:rPr lang="en-US" altLang="en-US" dirty="0"/>
              <a:t> If taxpayer’s income is between finalized limit &amp; original estimated limit, should still apply.  Will not receive check for that year, but </a:t>
            </a:r>
            <a:r>
              <a:rPr lang="en-US" dirty="0"/>
              <a:t>can establish/maintain base year for future reimbursements &amp; ensure receiving application for following year</a:t>
            </a:r>
            <a:endParaRPr lang="en-US" altLang="en-US" dirty="0"/>
          </a:p>
        </p:txBody>
      </p:sp>
      <p:pic>
        <p:nvPicPr>
          <p:cNvPr id="7" name="Picture 2" descr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 descr="NJ (cont'd)"/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/>
              <a:t>(cont’d)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29844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PTR Application Forms Associated with</a:t>
            </a:r>
            <a:br>
              <a:rPr lang="en-US" altLang="en-US" dirty="0"/>
            </a:br>
            <a:r>
              <a:rPr lang="en-US" altLang="en-US" dirty="0"/>
              <a:t>PTR-2  – Subsequent Years</a:t>
            </a:r>
          </a:p>
        </p:txBody>
      </p:sp>
      <p:sp>
        <p:nvSpPr>
          <p:cNvPr id="366596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876800"/>
          </a:xfrm>
        </p:spPr>
        <p:txBody>
          <a:bodyPr>
            <a:normAutofit fontScale="77500" lnSpcReduction="20000"/>
          </a:bodyPr>
          <a:lstStyle/>
          <a:p>
            <a:pPr marL="342900" lvl="1" indent="-342900">
              <a:buClr>
                <a:schemeClr val="folHlink"/>
              </a:buClr>
              <a:buSzPct val="90000"/>
            </a:pPr>
            <a:r>
              <a:rPr lang="en-US" altLang="en-US" dirty="0"/>
              <a:t>Once accepted in the PTR program, each year taxpayer must submit forms which validate the taxpayer remains eligible to stay in the program</a:t>
            </a:r>
          </a:p>
          <a:p>
            <a:pPr marL="342900" lvl="1" indent="-342900">
              <a:buClr>
                <a:schemeClr val="folHlink"/>
              </a:buClr>
              <a:buSzPct val="90000"/>
            </a:pPr>
            <a:r>
              <a:rPr lang="en-US" altLang="en-US" dirty="0"/>
              <a:t>Forms used for subsequent years in PTR program - Collects data for prior year only </a:t>
            </a:r>
          </a:p>
          <a:p>
            <a:pPr lvl="1"/>
            <a:r>
              <a:rPr lang="en-US" altLang="en-US" dirty="0"/>
              <a:t> Form PTR-2 - Application form sent to applicant in mail with certain information already pre-printed on form</a:t>
            </a:r>
          </a:p>
          <a:p>
            <a:pPr lvl="1"/>
            <a:r>
              <a:rPr lang="en-US" altLang="en-US" dirty="0"/>
              <a:t> Form PTR-2a – Completed by tax office to verify property taxes paid for prior year (must include tax collector stamp)</a:t>
            </a:r>
          </a:p>
          <a:p>
            <a:pPr lvl="2"/>
            <a:r>
              <a:rPr lang="en-US" altLang="en-US" dirty="0"/>
              <a:t> Part  I completed by applicant</a:t>
            </a:r>
          </a:p>
          <a:p>
            <a:pPr lvl="2"/>
            <a:r>
              <a:rPr lang="en-US" altLang="en-US" dirty="0"/>
              <a:t> Part II completed by tax collector</a:t>
            </a:r>
          </a:p>
          <a:p>
            <a:pPr lvl="1"/>
            <a:r>
              <a:rPr lang="en-US" altLang="en-US" dirty="0"/>
              <a:t> Form  PTR 2B – Used to verify mobile home park site fees paid for prior year</a:t>
            </a:r>
          </a:p>
          <a:p>
            <a:pPr lvl="2"/>
            <a:r>
              <a:rPr lang="en-US" altLang="en-US" dirty="0"/>
              <a:t> Parts I and III completed by applicant</a:t>
            </a:r>
          </a:p>
          <a:p>
            <a:pPr lvl="2"/>
            <a:r>
              <a:rPr lang="en-US" altLang="en-US" dirty="0"/>
              <a:t> Part II completed by mobile home park owner or manager</a:t>
            </a:r>
          </a:p>
          <a:p>
            <a:pPr lvl="1"/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</p:txBody>
      </p:sp>
      <p:sp>
        <p:nvSpPr>
          <p:cNvPr id="366597" name="Slide Number Placeholder 5"/>
          <p:cNvSpPr txBox="1">
            <a:spLocks noGrp="1"/>
          </p:cNvSpPr>
          <p:nvPr/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8EF95CEF-0744-43F2-A6FC-6EE55697D145}" type="slidenum">
              <a:rPr lang="en-US" altLang="en-US" sz="10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000" dirty="0">
              <a:solidFill>
                <a:srgbClr val="000000"/>
              </a:solidFill>
            </a:endParaRPr>
          </a:p>
        </p:txBody>
      </p:sp>
      <p:pic>
        <p:nvPicPr>
          <p:cNvPr id="7" name="Picture 2" descr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93021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Before PTR Application is Started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 Tax return should be completed before PTR application (needed for income figures)</a:t>
            </a:r>
          </a:p>
          <a:p>
            <a:r>
              <a:rPr lang="en-US" dirty="0"/>
              <a:t> PTR applications not usually mailed out until mid-February</a:t>
            </a:r>
          </a:p>
          <a:p>
            <a:pPr lvl="1"/>
            <a:r>
              <a:rPr lang="en-US" dirty="0"/>
              <a:t>If tax return completed earlier, taxpayer may have to return to site for help with PTR application</a:t>
            </a:r>
          </a:p>
          <a:p>
            <a:r>
              <a:rPr lang="en-US" dirty="0"/>
              <a:t> In most municipalities, taxpayer should first go to local tax office for completion &amp; certification of property tax info on Form PTR-1A or PTR-2A.  Mobile home owners should have mobile home park owner/manager complete Form PTR-1b/PTR-2b instead</a:t>
            </a:r>
          </a:p>
          <a:p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pic>
        <p:nvPicPr>
          <p:cNvPr id="7" name="Picture 2" descr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49516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3800" dirty="0"/>
              <a:t>Basic Applicant Information &amp; Eligibility Questions (Page 1)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80772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 PTR-1 filers must provide all this data for the prior two years (current year – 1 and current year – 2).  PTR-2 filers must provide prior year data (current year – 1)</a:t>
            </a:r>
          </a:p>
          <a:p>
            <a:r>
              <a:rPr lang="en-US" dirty="0"/>
              <a:t> Basic Applicant information (name, address, Social Security number, municipality code)</a:t>
            </a:r>
          </a:p>
          <a:p>
            <a:pPr lvl="1"/>
            <a:r>
              <a:rPr lang="en-US" dirty="0"/>
              <a:t> PTR-2 will have some of this info pre-printed</a:t>
            </a:r>
          </a:p>
          <a:p>
            <a:r>
              <a:rPr lang="en-US" dirty="0"/>
              <a:t> Marital/Civil Union Status – fill in oval(s) to indicate status on December 31</a:t>
            </a:r>
          </a:p>
          <a:p>
            <a:r>
              <a:rPr lang="en-US" dirty="0"/>
              <a:t> Age/Disability Status – fill in oval(s) to indicate status as of December 31</a:t>
            </a:r>
          </a:p>
          <a:p>
            <a:r>
              <a:rPr lang="en-US" dirty="0"/>
              <a:t> Residency Requirements – fill in oval(s) to answer residency questions as of December 31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pic>
        <p:nvPicPr>
          <p:cNvPr id="7" name="Picture 2" descr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13320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3800" dirty="0"/>
              <a:t>Basic Applicant Information &amp; Eligibility Questions (Page 1)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8077200" cy="4800600"/>
          </a:xfrm>
        </p:spPr>
        <p:txBody>
          <a:bodyPr>
            <a:normAutofit/>
          </a:bodyPr>
          <a:lstStyle/>
          <a:p>
            <a:r>
              <a:rPr lang="en-US" dirty="0"/>
              <a:t> PTR-1 filers must include proof of age or disability with application</a:t>
            </a:r>
          </a:p>
          <a:p>
            <a:pPr lvl="1"/>
            <a:r>
              <a:rPr lang="en-US" dirty="0"/>
              <a:t> Age – copy of birth certificate, driver’s license, church records (baptismal certificate)</a:t>
            </a:r>
          </a:p>
          <a:p>
            <a:pPr lvl="1"/>
            <a:r>
              <a:rPr lang="en-US" dirty="0"/>
              <a:t> Disability – copy of Social Security Award letter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pic>
        <p:nvPicPr>
          <p:cNvPr id="7" name="Picture 2" descr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34529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Basic Application Information &amp; Eligibility Questions (Page 1)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600200"/>
            <a:ext cx="7543799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3631964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Basic Application Information &amp; Eligibility Questions (Page 1)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276600" y="6019800"/>
            <a:ext cx="3086100" cy="301625"/>
          </a:xfrm>
        </p:spPr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600199"/>
            <a:ext cx="6781800" cy="3962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19544252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73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Income Reporting – What to Include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sz="3400" dirty="0"/>
              <a:t> PTR-1 filers must provide income data for the prior two years (current year – 1 and current year – 2).  PTR-2 filers must provide prior year income only (current year – 1)</a:t>
            </a:r>
          </a:p>
          <a:p>
            <a:r>
              <a:rPr lang="en-US" altLang="en-US" sz="3400" dirty="0"/>
              <a:t> PTR eligibility income calculation includes all money coming into household, with a few exceptions.  (Some income items reported on PTR, but are not reported on NJ tax return)</a:t>
            </a:r>
          </a:p>
          <a:p>
            <a:pPr lvl="1"/>
            <a:r>
              <a:rPr lang="en-US" sz="3100" dirty="0"/>
              <a:t> All Social Security (not just taxable amount) – includes Medicare premiums</a:t>
            </a:r>
          </a:p>
          <a:p>
            <a:pPr lvl="1"/>
            <a:r>
              <a:rPr lang="en-US" sz="3100" dirty="0"/>
              <a:t> Salaries and Wages</a:t>
            </a:r>
          </a:p>
          <a:p>
            <a:pPr lvl="1"/>
            <a:r>
              <a:rPr lang="en-US" sz="3100" dirty="0"/>
              <a:t> Bonuses, commissions and fees</a:t>
            </a:r>
          </a:p>
          <a:p>
            <a:pPr lvl="1"/>
            <a:r>
              <a:rPr lang="en-US" sz="3100" dirty="0"/>
              <a:t> Unemployment</a:t>
            </a:r>
          </a:p>
          <a:p>
            <a:pPr lvl="1"/>
            <a:r>
              <a:rPr lang="en-US" sz="3100" dirty="0"/>
              <a:t> Disability benefits,  whether public or private</a:t>
            </a:r>
          </a:p>
          <a:p>
            <a:pPr lvl="1"/>
            <a:r>
              <a:rPr lang="en-US" sz="3100" dirty="0"/>
              <a:t> Interest (both taxable and tax-exempt)</a:t>
            </a:r>
          </a:p>
          <a:p>
            <a:pPr lvl="1"/>
            <a:r>
              <a:rPr lang="en-US" sz="3100" dirty="0"/>
              <a:t> Dividends</a:t>
            </a:r>
          </a:p>
          <a:p>
            <a:pPr lvl="1"/>
            <a:r>
              <a:rPr lang="en-US" sz="3100" dirty="0"/>
              <a:t> Net Capital Gains</a:t>
            </a:r>
          </a:p>
        </p:txBody>
      </p:sp>
      <p:pic>
        <p:nvPicPr>
          <p:cNvPr id="8" name="Picture 2" descr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215818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J Template 06">
  <a:themeElements>
    <a:clrScheme name="NJ Template 06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J Template.potx" id="{28C45570-C858-4585-804A-99F911C81C83}" vid="{ED85AEA2-13FF-4A18-B167-0F7253B865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NJ Template</Template>
  <TotalTime>0</TotalTime>
  <Words>1756</Words>
  <Application>Microsoft Office PowerPoint</Application>
  <PresentationFormat>On-screen Show (4:3)</PresentationFormat>
  <Paragraphs>241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ＭＳ Ｐゴシック</vt:lpstr>
      <vt:lpstr>Arial</vt:lpstr>
      <vt:lpstr>Calibri</vt:lpstr>
      <vt:lpstr>Verdana</vt:lpstr>
      <vt:lpstr>Wingdings</vt:lpstr>
      <vt:lpstr>NJ Template 06</vt:lpstr>
      <vt:lpstr> Completing Property Tax Reimbursement (PTR) Application</vt:lpstr>
      <vt:lpstr>PTR Application Forms Associated with PTR-1  – First Year</vt:lpstr>
      <vt:lpstr>PTR Application Forms Associated with PTR-2  – Subsequent Years</vt:lpstr>
      <vt:lpstr>Before PTR Application is Started</vt:lpstr>
      <vt:lpstr>Basic Applicant Information &amp; Eligibility Questions (Page 1)</vt:lpstr>
      <vt:lpstr>Basic Applicant Information &amp; Eligibility Questions (Page 1)</vt:lpstr>
      <vt:lpstr>Basic Application Information &amp; Eligibility Questions (Page 1)</vt:lpstr>
      <vt:lpstr>Basic Application Information &amp; Eligibility Questions (Page 1)</vt:lpstr>
      <vt:lpstr>Income Reporting – What to Include</vt:lpstr>
      <vt:lpstr>Income Reporting – What to Include</vt:lpstr>
      <vt:lpstr>Income Reporting – Where to Obtain Data</vt:lpstr>
      <vt:lpstr>Income Reporting</vt:lpstr>
      <vt:lpstr>Principal Residence Information – Last Page</vt:lpstr>
      <vt:lpstr>Principal Residence Information – Last Page</vt:lpstr>
      <vt:lpstr>Property Taxes Information – Last Page</vt:lpstr>
      <vt:lpstr>Property Taxes Information – Last Page</vt:lpstr>
      <vt:lpstr>PTR Application for Deceased Resident</vt:lpstr>
      <vt:lpstr>Completing the PTR Application</vt:lpstr>
      <vt:lpstr>Completing the PTR Application</vt:lpstr>
      <vt:lpstr>Property Tax Reimbursement (PTR) –  Eligibility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 H 509</dc:creator>
  <cp:lastModifiedBy>Al TP4F</cp:lastModifiedBy>
  <cp:revision>3</cp:revision>
  <cp:lastPrinted>2012-10-15T20:27:10Z</cp:lastPrinted>
  <dcterms:created xsi:type="dcterms:W3CDTF">2014-10-17T16:41:52Z</dcterms:created>
  <dcterms:modified xsi:type="dcterms:W3CDTF">2016-12-12T21:01:23Z</dcterms:modified>
</cp:coreProperties>
</file>